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6" r:id="rId4"/>
    <p:sldId id="261" r:id="rId5"/>
    <p:sldId id="259" r:id="rId6"/>
    <p:sldId id="262" r:id="rId7"/>
    <p:sldId id="263" r:id="rId8"/>
    <p:sldId id="267" r:id="rId9"/>
    <p:sldId id="276" r:id="rId10"/>
    <p:sldId id="275" r:id="rId11"/>
    <p:sldId id="268" r:id="rId12"/>
    <p:sldId id="274" r:id="rId13"/>
    <p:sldId id="269" r:id="rId14"/>
    <p:sldId id="270" r:id="rId15"/>
    <p:sldId id="272" r:id="rId16"/>
    <p:sldId id="271" r:id="rId17"/>
    <p:sldId id="277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9515" autoAdjust="0"/>
  </p:normalViewPr>
  <p:slideViewPr>
    <p:cSldViewPr snapToGrid="0" showGuides="1">
      <p:cViewPr>
        <p:scale>
          <a:sx n="150" d="100"/>
          <a:sy n="150" d="100"/>
        </p:scale>
        <p:origin x="108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8368A-9B9D-4582-A81F-DB04A0436D03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DF177-9466-4DD5-AD2E-3FC340FF3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0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72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83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28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14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8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1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5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부동산 투자에 대한 관심이 높아지면서</a:t>
            </a:r>
            <a:r>
              <a: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거래 가격의 상승</a:t>
            </a:r>
            <a:r>
              <a: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하락을 예측하고자 하는 시도들이 많음</a:t>
            </a:r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4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특히 서울은 아파트 가격의 변화가 매우 크며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지역에 비해 높은 가격대를 형성하고 있음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-US" altLang="ko-KR" dirty="0"/>
          </a:p>
          <a:p>
            <a:r>
              <a:rPr lang="en-US" altLang="ko-KR" dirty="0"/>
              <a:t>https://news.kbs.co.kr/news/view.do?ncd=5126965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https://go.seoul.co.kr/news/newsView.php?id=20180118020018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8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https://www.mk.co.kr/news/realestate/view/2020/05/542257/</a:t>
            </a:r>
          </a:p>
          <a:p>
            <a:r>
              <a:rPr lang="en-US" altLang="ko-KR" dirty="0"/>
              <a:t>http://news.heraldcorp.com/view.php?ud=20200121000110</a:t>
            </a:r>
          </a:p>
          <a:p>
            <a:r>
              <a:rPr lang="en-US" altLang="ko-KR" dirty="0"/>
              <a:t>http://news.kmib.co.kr/article/view.asp?arcid=0015877176&amp;code=61141511&amp;sid1=all</a:t>
            </a:r>
          </a:p>
          <a:p>
            <a:r>
              <a:rPr lang="en-US" altLang="ko-KR" dirty="0"/>
              <a:t>http://mbiz.heraldcorp.com/view.php?ud=20200916000135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E12D2-8258-482A-96FE-B079D3F270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9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9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2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http://www.gvalley.co.kr/news/articleView.html?idxno=583178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6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DF177-9466-4DD5-AD2E-3FC340FF34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5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B67F4-8FD0-4220-BCBF-BA33D5FB7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6BDB2B-8976-4457-B715-BF315E403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65023-220E-4D73-8742-5F03E4098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1536C-FBDF-409C-85BC-B4932E6B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740EF-242D-4425-AA0F-8739012E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96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D6B9D-A5AA-479D-9537-10E0081B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8B1821-5BEB-4000-9264-0AFB7EFD7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243E-FE90-4CBD-AD25-322787B0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29661-09BD-45DC-9948-9CA7D5DB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D9CB6-1A2B-402E-B30D-37731EE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6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E82C32-D9B0-44EE-B597-B833A4F9B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AC258A-165B-4A7B-976A-98465B59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6B430-4D06-4B26-B60B-1F775B96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065AA-7E5D-4036-9D25-8C7912A4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6A72C-2A93-479E-A985-B4A49D26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2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EEBFF-6943-4DC1-A4B4-45CBC51F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ECF8B-8C23-452F-B3FE-89D6CB61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F9BE4-0EDE-4D78-B51E-9DAB9E3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8CD2-FCC3-4FAA-80EF-5D25F5C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156DE-AED0-4AA8-9297-79C3A3A3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8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5253E-C45E-44A0-8EBF-426DB5E9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9AFA4-4A77-4AA3-9E47-3D3716A98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C3FF4-1DD5-4492-A995-96B81E51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DEB0D-8D57-4B9C-9BD1-502DF5F8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78A52-B842-468D-8C8F-7CB34113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7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61BC4-9748-48C7-AF06-ABD7D735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A3C9D-BF50-49AF-9951-544FA4E4B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1F15AD-231A-4BF5-9EAC-138F02D83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32A8B-8A6C-45A3-B81B-C01FE997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74820-6849-4A42-86F4-D15ED001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DAFE37-6371-4EB5-B3F6-6BA756BE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1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E8DB6-B515-4549-BE53-75992BF2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68A7E-45A7-487D-A846-5EC8D1BDF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79B4E1-D71A-40F1-B77E-BB9320EF9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60FD98-A42F-4D52-B43F-81E65E502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F231AC-9EEA-4356-BD79-5FDA55F9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C63DDD-DC19-4EFD-9826-7E2DFE97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047621-CF49-4FF5-A1B7-E3AA1E5E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D814B2-BD8E-439E-908A-B5A8F327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7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6FBE2-76CB-4583-B03A-5E48255D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DDC646-8029-46BF-8959-76DAEC03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9950F3-11FE-4582-B6FD-B24B44EB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FCED7-952A-4050-86D4-4924D021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3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396509-2D34-4D56-B441-E0174AD5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57ABBA-E023-4A3B-82EF-2AAE64C7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7EF64-1C5E-4D07-90C5-A0B585D4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1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4F06B-5231-4224-8058-CB8C5AA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1C66B-CD6C-4294-A1B7-FD0784334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0489C-166D-41F3-B48C-577EA8A2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FA34D-2EB8-415B-A3E2-EE8F31DE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9E5B3-3835-4A08-869F-EDF9475E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8CD2F-3E72-484F-AC53-0488316D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97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45FDC-5546-4031-BC40-1267AD21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F9D0D-122F-4F20-8305-47037611E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7E706-FBA5-4DC9-AE19-BC224754B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BD000-9F69-43A3-BF76-553AA682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0B0652-66D1-4D84-882F-80CF3049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28090-D7EF-4329-8274-3EC14006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7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31F586-5BD7-40F9-9648-F0DF5F34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BD530-CA59-479D-8894-1EBB55E32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8F8A2-DC3E-4924-8160-38186E7E6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F61FB-96CB-4D59-8088-0084408A167E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2B8CD-A24A-427A-B5B5-A71606697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0117A-150F-43D9-889E-51EA287B6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54000-A993-4F6F-973D-60078D7005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0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f.go.kr/research/portal/main/indexPage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4C5-5A5C-4067-BA1D-7B2DD7DC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11096368" cy="2387600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서울시 강남구 아파트 실거래가 예측하기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357B28-35BD-4390-82EC-2AA75CBB5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249" y="4034525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08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지민진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28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F5ACAFB1-078E-4B3F-9F19-317942BF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" y="2079319"/>
            <a:ext cx="5057223" cy="29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92EB7EF-C4AB-4842-80F2-0E572704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23" y="1977741"/>
            <a:ext cx="6318607" cy="320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23B86B-97D2-441E-B0DD-0150DA7EF8F0}"/>
              </a:ext>
            </a:extLst>
          </p:cNvPr>
          <p:cNvCxnSpPr>
            <a:cxnSpLocks/>
          </p:cNvCxnSpPr>
          <p:nvPr/>
        </p:nvCxnSpPr>
        <p:spPr>
          <a:xfrm flipV="1">
            <a:off x="6815328" y="4604163"/>
            <a:ext cx="0" cy="699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99D148-35C3-4EC3-B9FE-A35ABA095555}"/>
              </a:ext>
            </a:extLst>
          </p:cNvPr>
          <p:cNvSpPr txBox="1"/>
          <p:nvPr/>
        </p:nvSpPr>
        <p:spPr>
          <a:xfrm>
            <a:off x="888869" y="5350552"/>
            <a:ext cx="4463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top10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아파트가 아닌 경우가 거래가 더 활발하다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73182-BBC8-4462-9178-A52284104095}"/>
              </a:ext>
            </a:extLst>
          </p:cNvPr>
          <p:cNvSpPr txBox="1"/>
          <p:nvPr/>
        </p:nvSpPr>
        <p:spPr>
          <a:xfrm>
            <a:off x="6692261" y="5350552"/>
            <a:ext cx="523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압구정동은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top10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아파트가 거래되지 않음에도 가격대가 높게 형성되어 있다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대체로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top10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아파트가 더 비싸다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0BBB7-6678-40E9-9855-401724085109}"/>
              </a:ext>
            </a:extLst>
          </p:cNvPr>
          <p:cNvSpPr txBox="1"/>
          <p:nvPr/>
        </p:nvSpPr>
        <p:spPr>
          <a:xfrm>
            <a:off x="816864" y="1133429"/>
            <a:ext cx="944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Top 10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브랜드 아파트를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자이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푸르지오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더샵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롯데캐슬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편한세상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힐스테이트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아이파크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래미안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SKVIEW,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데시앙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30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928FFE33-0B6D-4A13-A31C-1EC1E4B5A9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" y="1323705"/>
            <a:ext cx="3093060" cy="190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63CCDF1-6D3F-44E5-9B0E-B103A54A6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5" y="3418057"/>
            <a:ext cx="3144085" cy="190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CE135A-C27C-4018-B04C-813DB350A2F1}"/>
              </a:ext>
            </a:extLst>
          </p:cNvPr>
          <p:cNvSpPr txBox="1"/>
          <p:nvPr/>
        </p:nvSpPr>
        <p:spPr>
          <a:xfrm>
            <a:off x="356287" y="5557850"/>
            <a:ext cx="3815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~2010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 사이에 지어진 아파트의 거래가 활발하다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1990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 이전에 지어진 아파트의 가격이 높음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62FE90-8049-4A92-9CF7-C5EA7957871F}"/>
              </a:ext>
            </a:extLst>
          </p:cNvPr>
          <p:cNvGrpSpPr/>
          <p:nvPr/>
        </p:nvGrpSpPr>
        <p:grpSpPr>
          <a:xfrm>
            <a:off x="4243592" y="1323705"/>
            <a:ext cx="3592309" cy="5011276"/>
            <a:chOff x="4243592" y="1323705"/>
            <a:chExt cx="3592309" cy="5011276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6A2DB31B-CD1C-4D17-A85E-4CB9E2E64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92" y="1323705"/>
              <a:ext cx="3142511" cy="190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D7FFD9A8-5160-4654-A5AA-0D67C2505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92" y="3327374"/>
              <a:ext cx="3293965" cy="199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C3674D-F961-4D02-9E86-4A7235CE531B}"/>
                </a:ext>
              </a:extLst>
            </p:cNvPr>
            <p:cNvSpPr txBox="1"/>
            <p:nvPr/>
          </p:nvSpPr>
          <p:spPr>
            <a:xfrm>
              <a:off x="4243593" y="5503984"/>
              <a:ext cx="35923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평수가 </a:t>
              </a:r>
              <a:r>
                <a:rPr lang="en-US" altLang="ko-KR" sz="1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15</a:t>
              </a:r>
              <a:r>
                <a:rPr lang="ko-KR" altLang="en-US" sz="1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</a:t>
              </a:r>
              <a:r>
                <a:rPr lang="en-US" altLang="ko-KR" sz="1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~30</a:t>
              </a:r>
              <a:r>
                <a:rPr lang="ko-KR" altLang="en-US" sz="1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(50~100m</a:t>
              </a:r>
              <a:r>
                <a:rPr lang="en-US" altLang="ko-KR" sz="1200" baseline="30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사이의 건물의 거래가 활발하다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평수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전용면적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 커질수록 아파트의 가격이 높아진다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1257E6-2184-4773-BEBD-70F1CAF3601F}"/>
              </a:ext>
            </a:extLst>
          </p:cNvPr>
          <p:cNvGrpSpPr/>
          <p:nvPr/>
        </p:nvGrpSpPr>
        <p:grpSpPr>
          <a:xfrm>
            <a:off x="8114401" y="1323705"/>
            <a:ext cx="3645800" cy="4786671"/>
            <a:chOff x="8114401" y="1323705"/>
            <a:chExt cx="3645800" cy="47866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13FDE4A-4C5D-4A00-96A2-709D9C0F5EC6}"/>
                </a:ext>
              </a:extLst>
            </p:cNvPr>
            <p:cNvGrpSpPr/>
            <p:nvPr/>
          </p:nvGrpSpPr>
          <p:grpSpPr>
            <a:xfrm>
              <a:off x="8265405" y="1323705"/>
              <a:ext cx="2982825" cy="3995590"/>
              <a:chOff x="8265405" y="1323705"/>
              <a:chExt cx="2982825" cy="3995590"/>
            </a:xfrm>
          </p:grpSpPr>
          <p:pic>
            <p:nvPicPr>
              <p:cNvPr id="6154" name="Picture 10">
                <a:extLst>
                  <a:ext uri="{FF2B5EF4-FFF2-40B4-BE49-F238E27FC236}">
                    <a16:creationId xmlns:a16="http://schemas.microsoft.com/office/drawing/2014/main" id="{DD6917D4-7B3C-4BC6-B828-4DA5D9606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8252" y="1323705"/>
                <a:ext cx="2909978" cy="1990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6" name="Picture 12">
                <a:extLst>
                  <a:ext uri="{FF2B5EF4-FFF2-40B4-BE49-F238E27FC236}">
                    <a16:creationId xmlns:a16="http://schemas.microsoft.com/office/drawing/2014/main" id="{56053BD1-C5E2-43B9-86E4-565CBC472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5405" y="3498752"/>
                <a:ext cx="2982825" cy="1820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FCBA5-AADF-4182-9898-04FB9DC95642}"/>
                </a:ext>
              </a:extLst>
            </p:cNvPr>
            <p:cNvSpPr txBox="1"/>
            <p:nvPr/>
          </p:nvSpPr>
          <p:spPr>
            <a:xfrm>
              <a:off x="8114401" y="5464045"/>
              <a:ext cx="364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층 이하의 아파트 거래가 대부분을 차지하며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특히 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10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층 이하 건물의 거래가 활발하다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아파트 층수가 높을수록 아파트 가격이 높아진다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endPara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6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CA9EE5-D2F7-433C-9481-CFE9601A372A}"/>
              </a:ext>
            </a:extLst>
          </p:cNvPr>
          <p:cNvSpPr txBox="1"/>
          <p:nvPr/>
        </p:nvSpPr>
        <p:spPr>
          <a:xfrm>
            <a:off x="447105" y="5365833"/>
            <a:ext cx="363394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en-US" altLang="ko-KR" sz="105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Red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가격 높은 지역 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삼성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대치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거래량이 많지 않음에도 높은 가격대를 형성함</a:t>
            </a:r>
            <a:endParaRPr lang="en-US" altLang="ko-KR" sz="9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특히 </a:t>
            </a:r>
            <a:r>
              <a:rPr lang="ko-KR" altLang="en-US" sz="9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압구정동과 삼성동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경우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9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거래량이 극소수임에도 매우 높은 가격대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형성하는 경우가 있음 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-1990~2000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삼성동 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1980~1990, 2010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이후 건물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재건축 영향가능성</a:t>
            </a:r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en-US" altLang="ko-KR" sz="1050" b="1" dirty="0">
                <a:solidFill>
                  <a:srgbClr val="00B0F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Blue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거래량 많은 지역 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도곡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개포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역삼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거래량이 활발한 아파트는 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2000~2010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년도에 지어진 건물이지만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가격대가 높은 아파트는 </a:t>
            </a:r>
            <a:r>
              <a: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2010</a:t>
            </a:r>
            <a:r>
              <a:rPr lang="ko-KR" altLang="en-US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년도 이후 건물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0B696D-C23C-4E2E-AD32-9BBA6C0ACC3E}"/>
              </a:ext>
            </a:extLst>
          </p:cNvPr>
          <p:cNvGrpSpPr/>
          <p:nvPr/>
        </p:nvGrpSpPr>
        <p:grpSpPr>
          <a:xfrm>
            <a:off x="274211" y="993346"/>
            <a:ext cx="3682863" cy="4388628"/>
            <a:chOff x="272406" y="1253955"/>
            <a:chExt cx="3707486" cy="4494283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87CAFEA6-D4F5-48D8-98F7-CA2E3B264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29" y="3535160"/>
              <a:ext cx="3658239" cy="221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4D9D2E8A-ED66-4B88-9D46-817627653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06" y="1253955"/>
              <a:ext cx="3707486" cy="228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EA799B7-C1C8-4F7A-86FE-6E78100B698A}"/>
                </a:ext>
              </a:extLst>
            </p:cNvPr>
            <p:cNvSpPr/>
            <p:nvPr/>
          </p:nvSpPr>
          <p:spPr>
            <a:xfrm>
              <a:off x="784225" y="3362325"/>
              <a:ext cx="238125" cy="96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424D19-7540-4E6C-83A2-7EA3249CDE04}"/>
                </a:ext>
              </a:extLst>
            </p:cNvPr>
            <p:cNvSpPr/>
            <p:nvPr/>
          </p:nvSpPr>
          <p:spPr>
            <a:xfrm>
              <a:off x="854075" y="5581649"/>
              <a:ext cx="219075" cy="8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4B599E4-A8C6-43CB-90E2-F2D7D8376498}"/>
                </a:ext>
              </a:extLst>
            </p:cNvPr>
            <p:cNvSpPr/>
            <p:nvPr/>
          </p:nvSpPr>
          <p:spPr>
            <a:xfrm>
              <a:off x="628650" y="5581649"/>
              <a:ext cx="219075" cy="8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E337C4-A26B-41B0-8B87-33463FC2BF11}"/>
                </a:ext>
              </a:extLst>
            </p:cNvPr>
            <p:cNvSpPr/>
            <p:nvPr/>
          </p:nvSpPr>
          <p:spPr>
            <a:xfrm>
              <a:off x="2038350" y="5578474"/>
              <a:ext cx="219075" cy="8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83BA45-2028-45C8-90D8-85B1D734C748}"/>
                </a:ext>
              </a:extLst>
            </p:cNvPr>
            <p:cNvSpPr/>
            <p:nvPr/>
          </p:nvSpPr>
          <p:spPr>
            <a:xfrm>
              <a:off x="554038" y="3364705"/>
              <a:ext cx="219075" cy="8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359817-6F28-437A-A5D7-B981F50AE5FF}"/>
                </a:ext>
              </a:extLst>
            </p:cNvPr>
            <p:cNvSpPr/>
            <p:nvPr/>
          </p:nvSpPr>
          <p:spPr>
            <a:xfrm>
              <a:off x="2002056" y="3353589"/>
              <a:ext cx="219075" cy="8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EA3D10-4FF1-4697-8667-A173EC3E0804}"/>
                </a:ext>
              </a:extLst>
            </p:cNvPr>
            <p:cNvSpPr/>
            <p:nvPr/>
          </p:nvSpPr>
          <p:spPr>
            <a:xfrm>
              <a:off x="1268522" y="3360556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045F1C-F0FE-4A93-8A2F-BA46558F8FAD}"/>
                </a:ext>
              </a:extLst>
            </p:cNvPr>
            <p:cNvSpPr/>
            <p:nvPr/>
          </p:nvSpPr>
          <p:spPr>
            <a:xfrm>
              <a:off x="2981449" y="3360556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8AD78B2-E6FB-4504-814A-19183721D841}"/>
                </a:ext>
              </a:extLst>
            </p:cNvPr>
            <p:cNvSpPr/>
            <p:nvPr/>
          </p:nvSpPr>
          <p:spPr>
            <a:xfrm>
              <a:off x="2731417" y="3360474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90BDFB-D3E8-476E-BFE4-7641DD4817A5}"/>
                </a:ext>
              </a:extLst>
            </p:cNvPr>
            <p:cNvSpPr/>
            <p:nvPr/>
          </p:nvSpPr>
          <p:spPr>
            <a:xfrm>
              <a:off x="1323975" y="5574325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7D8E26A-2F01-4E4E-A017-0BDD1BED10E0}"/>
                </a:ext>
              </a:extLst>
            </p:cNvPr>
            <p:cNvSpPr/>
            <p:nvPr/>
          </p:nvSpPr>
          <p:spPr>
            <a:xfrm>
              <a:off x="2743324" y="5581649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FE53338-910D-4823-8CDB-5E4270046D55}"/>
                </a:ext>
              </a:extLst>
            </p:cNvPr>
            <p:cNvSpPr/>
            <p:nvPr/>
          </p:nvSpPr>
          <p:spPr>
            <a:xfrm>
              <a:off x="2981325" y="5581468"/>
              <a:ext cx="238125" cy="9630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FDB782-C58F-4250-B8D2-85A8F9708280}"/>
              </a:ext>
            </a:extLst>
          </p:cNvPr>
          <p:cNvGrpSpPr/>
          <p:nvPr/>
        </p:nvGrpSpPr>
        <p:grpSpPr>
          <a:xfrm>
            <a:off x="4059105" y="993346"/>
            <a:ext cx="3828232" cy="5618982"/>
            <a:chOff x="4059105" y="993346"/>
            <a:chExt cx="3828232" cy="561898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900D3C6-3E9C-46AB-9C0F-FA8069152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105" y="993346"/>
              <a:ext cx="3543443" cy="218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6488DCD-58BB-4063-A3B8-30743A6C5EC9}"/>
                </a:ext>
              </a:extLst>
            </p:cNvPr>
            <p:cNvSpPr/>
            <p:nvPr/>
          </p:nvSpPr>
          <p:spPr>
            <a:xfrm>
              <a:off x="4552993" y="3007722"/>
              <a:ext cx="217620" cy="85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C6E721-6B75-4B66-9C7E-5295BB259498}"/>
                </a:ext>
              </a:extLst>
            </p:cNvPr>
            <p:cNvSpPr/>
            <p:nvPr/>
          </p:nvSpPr>
          <p:spPr>
            <a:xfrm>
              <a:off x="5018923" y="3007722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0BA368-463A-4DED-B44F-B2203398762C}"/>
                </a:ext>
              </a:extLst>
            </p:cNvPr>
            <p:cNvSpPr/>
            <p:nvPr/>
          </p:nvSpPr>
          <p:spPr>
            <a:xfrm>
              <a:off x="5248316" y="3007722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2F5CD1-6938-47A7-8CDF-2A6AA8F8CA85}"/>
                </a:ext>
              </a:extLst>
            </p:cNvPr>
            <p:cNvSpPr/>
            <p:nvPr/>
          </p:nvSpPr>
          <p:spPr>
            <a:xfrm>
              <a:off x="6638966" y="3007722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98E281-67E3-4425-91BD-79AE80D28ED0}"/>
                </a:ext>
              </a:extLst>
            </p:cNvPr>
            <p:cNvGrpSpPr/>
            <p:nvPr/>
          </p:nvGrpSpPr>
          <p:grpSpPr>
            <a:xfrm>
              <a:off x="4129057" y="3265899"/>
              <a:ext cx="3543443" cy="2143632"/>
              <a:chOff x="4092443" y="3361149"/>
              <a:chExt cx="3543443" cy="214363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157FDC-5FCC-4567-B0CB-F68CA1E9FFFE}"/>
                  </a:ext>
                </a:extLst>
              </p:cNvPr>
              <p:cNvGrpSpPr/>
              <p:nvPr/>
            </p:nvGrpSpPr>
            <p:grpSpPr>
              <a:xfrm>
                <a:off x="4092443" y="3361149"/>
                <a:ext cx="3543443" cy="2143632"/>
                <a:chOff x="4059105" y="3265899"/>
                <a:chExt cx="3543443" cy="2143632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FFA0D1BE-E94D-4D3A-860A-F4935C9229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9105" y="3265899"/>
                  <a:ext cx="3543443" cy="21436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0138DE26-5D05-4315-BB23-76ABDFD61D81}"/>
                    </a:ext>
                  </a:extLst>
                </p:cNvPr>
                <p:cNvSpPr/>
                <p:nvPr/>
              </p:nvSpPr>
              <p:spPr>
                <a:xfrm>
                  <a:off x="4595861" y="5238177"/>
                  <a:ext cx="217620" cy="8594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4900875-0C54-4040-A6E4-B22BC318DA94}"/>
                  </a:ext>
                </a:extLst>
              </p:cNvPr>
              <p:cNvSpPr/>
              <p:nvPr/>
            </p:nvSpPr>
            <p:spPr>
              <a:xfrm>
                <a:off x="5080829" y="5331830"/>
                <a:ext cx="217620" cy="8594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4E79191-AF6A-4BBE-AAD6-1978F5031E72}"/>
                  </a:ext>
                </a:extLst>
              </p:cNvPr>
              <p:cNvSpPr/>
              <p:nvPr/>
            </p:nvSpPr>
            <p:spPr>
              <a:xfrm>
                <a:off x="5310222" y="5331830"/>
                <a:ext cx="217620" cy="8594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C84DB3-7021-4B6C-B04A-BA1C82DDE4F4}"/>
                </a:ext>
              </a:extLst>
            </p:cNvPr>
            <p:cNvSpPr txBox="1"/>
            <p:nvPr/>
          </p:nvSpPr>
          <p:spPr>
            <a:xfrm>
              <a:off x="4253394" y="5365833"/>
              <a:ext cx="363394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r>
                <a:rPr lang="en-US" altLang="ko-KR" sz="1000" b="1" dirty="0">
                  <a:solidFill>
                    <a:srgbClr val="FF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Red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]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아파트 가격 높은 지역 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압구정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대치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청담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r>
                <a:rPr lang="en-US" altLang="ko-KR" sz="1000" b="1" dirty="0">
                  <a:solidFill>
                    <a:srgbClr val="00B0F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Blue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]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아파트 거래량 많은 지역 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대치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도곡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개포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각 면적당 거래량이 많은 개포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대치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도곡동보다 </a:t>
              </a:r>
              <a:r>
                <a:rPr lang="ko-KR" altLang="en-US" sz="9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압구정동과 청담동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 훨씬 거래량이 적지만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매우 높은 가격대를 형성함</a:t>
              </a: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전용면적이 커지면 아파트 가격이 상승하지만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전용면적보다 아파트가 있는 동</a:t>
              </a:r>
              <a:r>
                <a:rPr lang="en-US" altLang="ko-KR" sz="9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9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 어디인지 더 중요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한 요소로 보임</a:t>
              </a: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9BEEA68-E7D3-4555-A14B-B7B3ACC8DCC5}"/>
                </a:ext>
              </a:extLst>
            </p:cNvPr>
            <p:cNvSpPr/>
            <p:nvPr/>
          </p:nvSpPr>
          <p:spPr>
            <a:xfrm>
              <a:off x="5491206" y="3002960"/>
              <a:ext cx="217620" cy="85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5C1682-7680-4669-B7E8-2AA962F92974}"/>
                </a:ext>
              </a:extLst>
            </p:cNvPr>
            <p:cNvSpPr/>
            <p:nvPr/>
          </p:nvSpPr>
          <p:spPr>
            <a:xfrm>
              <a:off x="6737486" y="5236580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5FDD9B-AB57-48FE-B5FE-91F057FA1417}"/>
              </a:ext>
            </a:extLst>
          </p:cNvPr>
          <p:cNvGrpSpPr/>
          <p:nvPr/>
        </p:nvGrpSpPr>
        <p:grpSpPr>
          <a:xfrm>
            <a:off x="7667169" y="1078134"/>
            <a:ext cx="4228813" cy="5629383"/>
            <a:chOff x="7667169" y="1078134"/>
            <a:chExt cx="4228813" cy="5629383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E1D3A4FD-43AA-4FA1-AE3B-2BDB8092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169" y="3358182"/>
              <a:ext cx="4173806" cy="194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EEBCA2A-F04D-4771-996D-1B7C91469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616" y="1078134"/>
              <a:ext cx="3543443" cy="218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53483A-7ED6-4D07-A3EA-146D9CFFBD30}"/>
                </a:ext>
              </a:extLst>
            </p:cNvPr>
            <p:cNvSpPr txBox="1"/>
            <p:nvPr/>
          </p:nvSpPr>
          <p:spPr>
            <a:xfrm>
              <a:off x="8262039" y="5322522"/>
              <a:ext cx="363394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r>
                <a:rPr lang="en-US" altLang="ko-KR" sz="1000" b="1" dirty="0">
                  <a:solidFill>
                    <a:srgbClr val="00B0F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Blue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]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아파트 거래량 많은 지역 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대치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도곡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개포</a:t>
              </a:r>
              <a:r>
                <a:rPr lang="en-US" altLang="ko-KR" sz="1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66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층 이상의 초고층 건물은 도곡동에만 있음</a:t>
              </a: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가격이 비교적 싼 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10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층 이하의 건물들의 거래량이 많고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고층으로 갈수록 거래량이 </a:t>
              </a:r>
              <a:r>
                <a:rPr lang="ko-KR" altLang="en-US" sz="9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줄음</a:t>
              </a: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대치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도곡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개포에서 아파트 거래량이 제일 많으나</a:t>
              </a:r>
              <a:r>
                <a:rPr lang="en-US" altLang="ko-KR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가격대가 제일 높진 않음</a:t>
              </a: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비교적 값이 싼 </a:t>
              </a:r>
              <a:r>
                <a: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10</a:t>
              </a:r>
              <a:r>
                <a: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층 이하의 건물 거래량이 많으며</a:t>
              </a:r>
              <a:r>
                <a: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고층으로 갈수록 거래량이 줄고 가격대가 높아짐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3749C2-CC91-4394-A208-BC4A6F60E1D1}"/>
                </a:ext>
              </a:extLst>
            </p:cNvPr>
            <p:cNvSpPr/>
            <p:nvPr/>
          </p:nvSpPr>
          <p:spPr>
            <a:xfrm>
              <a:off x="8798062" y="5146093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6961A1-BBA8-4237-98D1-16ADF9881653}"/>
                </a:ext>
              </a:extLst>
            </p:cNvPr>
            <p:cNvSpPr/>
            <p:nvPr/>
          </p:nvSpPr>
          <p:spPr>
            <a:xfrm>
              <a:off x="9075942" y="5142708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68914DF-5199-4BDD-BF1D-EE369E05CB57}"/>
                </a:ext>
              </a:extLst>
            </p:cNvPr>
            <p:cNvSpPr/>
            <p:nvPr/>
          </p:nvSpPr>
          <p:spPr>
            <a:xfrm>
              <a:off x="10725579" y="5150638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B9DDDD2-BD50-4F0A-8995-FC9E7D21271B}"/>
                </a:ext>
              </a:extLst>
            </p:cNvPr>
            <p:cNvSpPr/>
            <p:nvPr/>
          </p:nvSpPr>
          <p:spPr>
            <a:xfrm>
              <a:off x="8981421" y="3093516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2AF0A1-269B-4EC6-BBA0-C49878E5D901}"/>
                </a:ext>
              </a:extLst>
            </p:cNvPr>
            <p:cNvSpPr/>
            <p:nvPr/>
          </p:nvSpPr>
          <p:spPr>
            <a:xfrm>
              <a:off x="9205262" y="3093512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8F856D-84CD-4DBE-AD66-00959A843E38}"/>
                </a:ext>
              </a:extLst>
            </p:cNvPr>
            <p:cNvSpPr/>
            <p:nvPr/>
          </p:nvSpPr>
          <p:spPr>
            <a:xfrm>
              <a:off x="10600687" y="3088744"/>
              <a:ext cx="217620" cy="8594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46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62079D-F93C-45E6-ACFD-DA4247DC3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41" y="1525822"/>
            <a:ext cx="936511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6093-C50E-43BA-B454-6D2F01ADD8D7}"/>
              </a:ext>
            </a:extLst>
          </p:cNvPr>
          <p:cNvSpPr txBox="1"/>
          <p:nvPr/>
        </p:nvSpPr>
        <p:spPr>
          <a:xfrm>
            <a:off x="3969437" y="5962135"/>
            <a:ext cx="482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시간이 지날수록 강남구 내의 혼인건수와 인구밀도가 낮아지고 있음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높은 아파트 가격의 영향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인한 이탈 가능성</a:t>
            </a:r>
          </a:p>
        </p:txBody>
      </p:sp>
    </p:spTree>
    <p:extLst>
      <p:ext uri="{BB962C8B-B14F-4D97-AF65-F5344CB8AC3E}">
        <p14:creationId xmlns:p14="http://schemas.microsoft.com/office/powerpoint/2010/main" val="357413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34F72A-5DBC-409C-B7FD-490B7485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7" y="1791129"/>
            <a:ext cx="3846847" cy="24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A839A9-B665-498E-A65F-E98D3BCA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61" y="1792136"/>
            <a:ext cx="3958439" cy="244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E126193-28F5-45A2-9A2F-F03BE6F5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26" y="1794877"/>
            <a:ext cx="3846847" cy="244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38B13-B852-48FD-8092-83CABB8BAC16}"/>
              </a:ext>
            </a:extLst>
          </p:cNvPr>
          <p:cNvSpPr txBox="1"/>
          <p:nvPr/>
        </p:nvSpPr>
        <p:spPr>
          <a:xfrm>
            <a:off x="3931337" y="5150450"/>
            <a:ext cx="4825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시간이 지날수록 소비자 물가지수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가계대출 상승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까지 기준금리가 오르다 이후 급락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소비자 물가지수와 가계대출은 아파트 상승과 연관이 있을 수 있음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28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DD1EF1-9274-49CD-8352-AD553CEA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" y="1215596"/>
            <a:ext cx="8093504" cy="48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E3642-19D3-409F-91BC-B903005225D9}"/>
              </a:ext>
            </a:extLst>
          </p:cNvPr>
          <p:cNvSpPr txBox="1"/>
          <p:nvPr/>
        </p:nvSpPr>
        <p:spPr>
          <a:xfrm>
            <a:off x="9056131" y="2388453"/>
            <a:ext cx="213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학교를 제외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아파트 주변 시설 개수에 상관없이 평균 아파트 거래가격이 비슷하게 유지 됨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주변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학교의 수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아파트 가격에 영향을 줄 것으로 생각됨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47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D18EE3-85A9-49D7-AADC-33CC7B6C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0" y="1385037"/>
            <a:ext cx="6952053" cy="523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3783B-1E36-4E9D-B2DE-BEEE85278FA7}"/>
              </a:ext>
            </a:extLst>
          </p:cNvPr>
          <p:cNvSpPr txBox="1"/>
          <p:nvPr/>
        </p:nvSpPr>
        <p:spPr>
          <a:xfrm>
            <a:off x="7989330" y="1563806"/>
            <a:ext cx="345336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상관관계 분석 결과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크게 세가지 요소가 아파트 가격에 크게 영향을 주었음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인구학적 정보 및 경제지표</a:t>
            </a:r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가격에 영향이 있을 것으로 예상되었던 요인들임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그러나 각 요인들 간의 연관이 매우 크기 때문에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형성시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주의해야 함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학군 관련 정보</a:t>
            </a:r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주변 학교와 학원의 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최소 거리와 연관이 있는 것으로 나타남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이는 강남구가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학구열이 매우 높은 지역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이라는 특성을 반영한 것으로 보임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관련 정보</a:t>
            </a:r>
            <a:endParaRPr lang="en-US" altLang="ko-KR" sz="12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아파트의 층수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건축년도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평수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브랜드 아파트 유무가 아파트 가격에 영향을 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그러나 평수를 제외하고는 학군 관련 정보보다 상관관계가 낮음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그 자체보다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주변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무엇이 있는지가 더 중요할 수도 있음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1D2AC2-4821-4651-BE37-B754B8403E6D}"/>
              </a:ext>
            </a:extLst>
          </p:cNvPr>
          <p:cNvSpPr/>
          <p:nvPr/>
        </p:nvSpPr>
        <p:spPr>
          <a:xfrm>
            <a:off x="4848224" y="1441450"/>
            <a:ext cx="958851" cy="20139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C2129B-DEE4-466F-B20C-09BDB8F9B148}"/>
              </a:ext>
            </a:extLst>
          </p:cNvPr>
          <p:cNvSpPr/>
          <p:nvPr/>
        </p:nvSpPr>
        <p:spPr>
          <a:xfrm>
            <a:off x="1778000" y="1447799"/>
            <a:ext cx="1196975" cy="116046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9C58649-69BE-45F1-8633-92C11D0268C1}"/>
              </a:ext>
            </a:extLst>
          </p:cNvPr>
          <p:cNvSpPr/>
          <p:nvPr/>
        </p:nvSpPr>
        <p:spPr>
          <a:xfrm>
            <a:off x="5807075" y="1444056"/>
            <a:ext cx="949325" cy="20139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6DF84-9D81-45AA-B14A-327DAD364743}"/>
              </a:ext>
            </a:extLst>
          </p:cNvPr>
          <p:cNvSpPr txBox="1"/>
          <p:nvPr/>
        </p:nvSpPr>
        <p:spPr>
          <a:xfrm>
            <a:off x="1643062" y="1237671"/>
            <a:ext cx="1385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8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인구학정보</a:t>
            </a:r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및 경제지표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F5724-EFB0-48DC-B35E-0DB9C957A4EE}"/>
              </a:ext>
            </a:extLst>
          </p:cNvPr>
          <p:cNvSpPr txBox="1"/>
          <p:nvPr/>
        </p:nvSpPr>
        <p:spPr>
          <a:xfrm>
            <a:off x="4634705" y="1223400"/>
            <a:ext cx="1385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학군 관련 정보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B4326-3381-429C-AE58-A5F142E3D7ED}"/>
              </a:ext>
            </a:extLst>
          </p:cNvPr>
          <p:cNvSpPr txBox="1"/>
          <p:nvPr/>
        </p:nvSpPr>
        <p:spPr>
          <a:xfrm>
            <a:off x="5518076" y="1223400"/>
            <a:ext cx="13858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관련 정보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46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계획 및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느낀점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76C1E0-B4D0-4A7C-A621-8A92413743D8}"/>
              </a:ext>
            </a:extLst>
          </p:cNvPr>
          <p:cNvSpPr txBox="1"/>
          <p:nvPr/>
        </p:nvSpPr>
        <p:spPr>
          <a:xfrm>
            <a:off x="755650" y="1270000"/>
            <a:ext cx="102933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인구학적 정보</a:t>
            </a:r>
            <a:r>
              <a:rPr lang="en-US" altLang="ko-KR" dirty="0"/>
              <a:t>, </a:t>
            </a:r>
            <a:r>
              <a:rPr lang="ko-KR" altLang="en-US" dirty="0"/>
              <a:t>경제지표</a:t>
            </a:r>
            <a:r>
              <a:rPr lang="en-US" altLang="ko-KR" dirty="0"/>
              <a:t>, </a:t>
            </a:r>
            <a:r>
              <a:rPr lang="ko-KR" altLang="en-US" dirty="0"/>
              <a:t>학군 관련 정보</a:t>
            </a:r>
            <a:r>
              <a:rPr lang="en-US" altLang="ko-KR" dirty="0"/>
              <a:t>, </a:t>
            </a:r>
            <a:r>
              <a:rPr lang="ko-KR" altLang="en-US" dirty="0"/>
              <a:t>아파트 관련 정보를 특성으로 하여 강남구 아파트 </a:t>
            </a:r>
            <a:r>
              <a:rPr lang="ko-KR" altLang="en-US" dirty="0" err="1"/>
              <a:t>실거래가를</a:t>
            </a:r>
            <a:r>
              <a:rPr lang="ko-KR" altLang="en-US" dirty="0"/>
              <a:t> 예측하는 모델을 형성할 예정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 프로젝트 기획 시에 아파트가 어느 동에 위치해 있는 가는 중요하지 않을 것이라 생각했는데</a:t>
            </a:r>
            <a:r>
              <a:rPr lang="en-US" altLang="ko-KR" dirty="0"/>
              <a:t>, EDA </a:t>
            </a:r>
            <a:r>
              <a:rPr lang="ko-KR" altLang="en-US" dirty="0"/>
              <a:t>결과 중요할 것으로 예상이 되어 동에 대한 </a:t>
            </a:r>
            <a:r>
              <a:rPr lang="en-US" altLang="ko-KR" dirty="0"/>
              <a:t>categorical variable </a:t>
            </a:r>
            <a:r>
              <a:rPr lang="ko-KR" altLang="en-US" dirty="0"/>
              <a:t>을 추가할 예정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 기획당시엔 추상적으로 서울시 전체를 목표로 하였다가</a:t>
            </a:r>
            <a:r>
              <a:rPr lang="en-US" altLang="ko-KR" dirty="0"/>
              <a:t>, </a:t>
            </a:r>
            <a:r>
              <a:rPr lang="ko-KR" altLang="en-US" dirty="0"/>
              <a:t>너무 많은 데이터를 감당하지 못하였음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대략 데이터를 살펴보고 구체화 하는 방향으로 빠르게 진행했다면 목표까지 완수했을 것으로 예상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추상적인 목표를 구체화하는 능력이 중요하다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자신의 한계를 깨닫고 문제상황을 파악하여 빨리 해결방안을 제시하는 것 또한 중요하다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11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4C5-5A5C-4067-BA1D-7B2DD7DC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48" y="1750160"/>
            <a:ext cx="11096368" cy="2387600"/>
          </a:xfrm>
        </p:spPr>
        <p:txBody>
          <a:bodyPr>
            <a:noAutofit/>
          </a:bodyPr>
          <a:lstStyle/>
          <a:p>
            <a:r>
              <a:rPr lang="en-US" altLang="ko-KR" sz="9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YOU!</a:t>
            </a:r>
            <a:endParaRPr lang="ko-KR" altLang="en-US" sz="9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42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30866-9324-4226-ADD8-A345D3E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진행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092602-2DF8-4EE6-981D-CFA99557B434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9F9E1F-516C-4129-BF36-6D1F1D72EB79}"/>
              </a:ext>
            </a:extLst>
          </p:cNvPr>
          <p:cNvGrpSpPr/>
          <p:nvPr/>
        </p:nvGrpSpPr>
        <p:grpSpPr>
          <a:xfrm>
            <a:off x="463378" y="2249034"/>
            <a:ext cx="6280727" cy="3282848"/>
            <a:chOff x="224230" y="2113612"/>
            <a:chExt cx="6280727" cy="3282848"/>
          </a:xfrm>
        </p:grpSpPr>
        <p:pic>
          <p:nvPicPr>
            <p:cNvPr id="1034" name="Picture 10" descr="KB국민은행 리브부동산, &amp;#39;KB부동산&amp;#39;으로 새 출발">
              <a:extLst>
                <a:ext uri="{FF2B5EF4-FFF2-40B4-BE49-F238E27FC236}">
                  <a16:creationId xmlns:a16="http://schemas.microsoft.com/office/drawing/2014/main" id="{3D22C596-294C-4F0A-831B-A0363CC78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30" y="2113612"/>
              <a:ext cx="4103560" cy="328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1-2. 아실 앱을 이용하여 3,000만원짜리 아파트 찾아보기">
              <a:extLst>
                <a:ext uri="{FF2B5EF4-FFF2-40B4-BE49-F238E27FC236}">
                  <a16:creationId xmlns:a16="http://schemas.microsoft.com/office/drawing/2014/main" id="{602260C4-FDCB-473D-B3D4-E29F2DC76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791" y="2113612"/>
              <a:ext cx="2177166" cy="328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0359F-D383-4323-BF67-6DF1DB8069B0}"/>
              </a:ext>
            </a:extLst>
          </p:cNvPr>
          <p:cNvSpPr txBox="1"/>
          <p:nvPr/>
        </p:nvSpPr>
        <p:spPr>
          <a:xfrm>
            <a:off x="1603325" y="1693372"/>
            <a:ext cx="374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부동산 실거래가 예측 앱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9FBA58-F740-412E-BD9D-EF9C9EBB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367" y="2070068"/>
            <a:ext cx="4188604" cy="3461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680BAC-ABC6-4F0F-88BF-3107008B0FDD}"/>
              </a:ext>
            </a:extLst>
          </p:cNvPr>
          <p:cNvSpPr txBox="1"/>
          <p:nvPr/>
        </p:nvSpPr>
        <p:spPr>
          <a:xfrm>
            <a:off x="7131218" y="1712368"/>
            <a:ext cx="441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국내 학위논문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BE1CD-23F6-429C-A54A-BB32DEB91AC7}"/>
              </a:ext>
            </a:extLst>
          </p:cNvPr>
          <p:cNvSpPr txBox="1"/>
          <p:nvPr/>
        </p:nvSpPr>
        <p:spPr>
          <a:xfrm>
            <a:off x="7011299" y="5531882"/>
            <a:ext cx="435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1" dirty="0"/>
              <a:t>최근 </a:t>
            </a:r>
            <a:r>
              <a:rPr lang="en-US" altLang="ko-KR" sz="1200" b="1" i="1" dirty="0"/>
              <a:t>5</a:t>
            </a:r>
            <a:r>
              <a:rPr lang="ko-KR" altLang="en-US" sz="1200" b="1" i="1" dirty="0"/>
              <a:t>년간</a:t>
            </a:r>
            <a:r>
              <a:rPr lang="en-US" altLang="ko-KR" sz="1200" b="1" i="1" dirty="0"/>
              <a:t>(2022~2018) ＂</a:t>
            </a:r>
            <a:r>
              <a:rPr lang="ko-KR" altLang="en-US" sz="1200" b="1" i="1" dirty="0"/>
              <a:t>부동산 </a:t>
            </a:r>
            <a:r>
              <a:rPr lang="ko-KR" altLang="en-US" sz="1200" b="1" i="1" dirty="0" err="1"/>
              <a:t>실거래</a:t>
            </a:r>
            <a:r>
              <a:rPr lang="en-US" altLang="ko-KR" sz="1200" b="1" i="1" dirty="0"/>
              <a:t>”</a:t>
            </a:r>
            <a:r>
              <a:rPr lang="ko-KR" altLang="en-US" sz="1200" b="1" i="1" dirty="0"/>
              <a:t>를 키워드로 검색</a:t>
            </a:r>
          </a:p>
        </p:txBody>
      </p:sp>
    </p:spTree>
    <p:extLst>
      <p:ext uri="{BB962C8B-B14F-4D97-AF65-F5344CB8AC3E}">
        <p14:creationId xmlns:p14="http://schemas.microsoft.com/office/powerpoint/2010/main" val="190000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30866-9324-4226-ADD8-A345D3E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진행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1C703-4E5F-4215-BD95-1ACFAD9F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47" y="1185649"/>
            <a:ext cx="10896600" cy="4898039"/>
          </a:xfrm>
        </p:spPr>
        <p:txBody>
          <a:bodyPr>
            <a:normAutofit/>
          </a:bodyPr>
          <a:lstStyle/>
          <a:p>
            <a:pPr lvl="1"/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lvl="1">
              <a:spcBef>
                <a:spcPts val="1000"/>
              </a:spcBef>
            </a:pP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092602-2DF8-4EE6-981D-CFA99557B434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228591-ABEA-40F5-9243-3D022531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08" y="1479880"/>
            <a:ext cx="4238286" cy="35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BB22B4-C936-42B6-8511-A1B2DF733E8D}"/>
              </a:ext>
            </a:extLst>
          </p:cNvPr>
          <p:cNvGrpSpPr/>
          <p:nvPr/>
        </p:nvGrpSpPr>
        <p:grpSpPr>
          <a:xfrm>
            <a:off x="366447" y="1333929"/>
            <a:ext cx="6209405" cy="3712187"/>
            <a:chOff x="568309" y="1883061"/>
            <a:chExt cx="7456084" cy="457532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B5B72BD-5498-4537-886A-9A4EDA840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09" y="1883061"/>
              <a:ext cx="4130501" cy="457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83F0422-E823-4E92-A246-2D23C62B8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810" y="1883061"/>
              <a:ext cx="3325583" cy="457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765F88-CDCF-4CEB-8AD3-E6DA3A03A6F8}"/>
              </a:ext>
            </a:extLst>
          </p:cNvPr>
          <p:cNvGrpSpPr/>
          <p:nvPr/>
        </p:nvGrpSpPr>
        <p:grpSpPr>
          <a:xfrm>
            <a:off x="4134740" y="2012242"/>
            <a:ext cx="2280030" cy="1081478"/>
            <a:chOff x="4124580" y="2469442"/>
            <a:chExt cx="2280030" cy="10814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94D797-35DE-40FA-92EF-4D234E58D3C7}"/>
                </a:ext>
              </a:extLst>
            </p:cNvPr>
            <p:cNvSpPr/>
            <p:nvPr/>
          </p:nvSpPr>
          <p:spPr>
            <a:xfrm>
              <a:off x="4124580" y="2469442"/>
              <a:ext cx="801750" cy="12135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2A6D010-E3F2-41EC-A62B-6965C73300DD}"/>
                </a:ext>
              </a:extLst>
            </p:cNvPr>
            <p:cNvGrpSpPr/>
            <p:nvPr/>
          </p:nvGrpSpPr>
          <p:grpSpPr>
            <a:xfrm>
              <a:off x="5952001" y="2564130"/>
              <a:ext cx="452609" cy="986790"/>
              <a:chOff x="5952001" y="2564130"/>
              <a:chExt cx="452609" cy="98679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AA9282C-7063-439E-A8F2-141BE530A4E4}"/>
                  </a:ext>
                </a:extLst>
              </p:cNvPr>
              <p:cNvSpPr/>
              <p:nvPr/>
            </p:nvSpPr>
            <p:spPr>
              <a:xfrm>
                <a:off x="5952001" y="2564130"/>
                <a:ext cx="433559" cy="1480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0E99929-AC12-4281-8811-1269F68CF026}"/>
                  </a:ext>
                </a:extLst>
              </p:cNvPr>
              <p:cNvSpPr/>
              <p:nvPr/>
            </p:nvSpPr>
            <p:spPr>
              <a:xfrm>
                <a:off x="5958840" y="3417570"/>
                <a:ext cx="445770" cy="13335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397AF8-0FCB-4142-8CAE-9B7F9FC676FC}"/>
              </a:ext>
            </a:extLst>
          </p:cNvPr>
          <p:cNvSpPr/>
          <p:nvPr/>
        </p:nvSpPr>
        <p:spPr>
          <a:xfrm>
            <a:off x="4134740" y="2232631"/>
            <a:ext cx="999870" cy="12135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E249CA6-8648-4FAA-9ECF-3CAB1CEF86C8}"/>
              </a:ext>
            </a:extLst>
          </p:cNvPr>
          <p:cNvCxnSpPr>
            <a:cxnSpLocks/>
          </p:cNvCxnSpPr>
          <p:nvPr/>
        </p:nvCxnSpPr>
        <p:spPr>
          <a:xfrm>
            <a:off x="2509520" y="2852928"/>
            <a:ext cx="0" cy="7498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BDC569-2756-4FC2-8123-F07BF9BBDFA2}"/>
              </a:ext>
            </a:extLst>
          </p:cNvPr>
          <p:cNvSpPr txBox="1"/>
          <p:nvPr/>
        </p:nvSpPr>
        <p:spPr>
          <a:xfrm>
            <a:off x="146991" y="5170431"/>
            <a:ext cx="5431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KBS NEWS - [</a:t>
            </a:r>
            <a:r>
              <a:rPr lang="ko-KR" altLang="en-US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집주인은 외지인</a:t>
            </a:r>
            <a:r>
              <a:rPr lang="en-US" altLang="ko-KR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]① </a:t>
            </a:r>
            <a:r>
              <a:rPr lang="ko-KR" altLang="en-US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아파트 매매 </a:t>
            </a:r>
            <a:r>
              <a:rPr lang="en-US" altLang="ko-KR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250</a:t>
            </a:r>
            <a:r>
              <a:rPr lang="ko-KR" altLang="en-US" sz="1200" i="1" dirty="0">
                <a:solidFill>
                  <a:schemeClr val="bg2">
                    <a:lumMod val="90000"/>
                  </a:schemeClr>
                </a:solidFill>
                <a:latin typeface="Noto Sans Medium"/>
              </a:rPr>
              <a:t>만 건 집중분석</a:t>
            </a: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D8E41-EF3D-4EC8-9FF8-BEB1033EE634}"/>
              </a:ext>
            </a:extLst>
          </p:cNvPr>
          <p:cNvSpPr txBox="1"/>
          <p:nvPr/>
        </p:nvSpPr>
        <p:spPr>
          <a:xfrm>
            <a:off x="6494614" y="5170431"/>
            <a:ext cx="4987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schemeClr val="bg2">
                    <a:lumMod val="90000"/>
                  </a:schemeClr>
                </a:solidFill>
                <a:effectLst/>
                <a:latin typeface="Noto Sans Medium"/>
              </a:rPr>
              <a:t>서울</a:t>
            </a:r>
            <a:r>
              <a:rPr lang="en-US" altLang="ko-KR" sz="1200" i="1" dirty="0">
                <a:solidFill>
                  <a:schemeClr val="bg2">
                    <a:lumMod val="90000"/>
                  </a:schemeClr>
                </a:solidFill>
                <a:effectLst/>
                <a:latin typeface="Noto Sans Medium"/>
              </a:rPr>
              <a:t>PN - </a:t>
            </a:r>
            <a:r>
              <a:rPr lang="ko-KR" altLang="en-US" sz="1200" i="1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 아파트 한 채 팔면 경기 두 채 살 수 있다</a:t>
            </a:r>
          </a:p>
          <a:p>
            <a:pPr algn="ctr"/>
            <a:endParaRPr lang="ko-KR" altLang="en-US" sz="1200" b="1" i="1" dirty="0">
              <a:solidFill>
                <a:srgbClr val="000000"/>
              </a:solidFill>
              <a:effectLst/>
              <a:latin typeface="Noto Sans Medium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2B52-B48B-4007-9755-839CBE3D6F93}"/>
              </a:ext>
            </a:extLst>
          </p:cNvPr>
          <p:cNvSpPr txBox="1"/>
          <p:nvPr/>
        </p:nvSpPr>
        <p:spPr>
          <a:xfrm>
            <a:off x="2981292" y="5834861"/>
            <a:ext cx="659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전국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또는 수도권 중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가장 아파트 가격이 높음</a:t>
            </a:r>
          </a:p>
        </p:txBody>
      </p:sp>
    </p:spTree>
    <p:extLst>
      <p:ext uri="{BB962C8B-B14F-4D97-AF65-F5344CB8AC3E}">
        <p14:creationId xmlns:p14="http://schemas.microsoft.com/office/powerpoint/2010/main" val="134787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30866-9324-4226-ADD8-A345D3E3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7" y="148882"/>
            <a:ext cx="10515600" cy="89526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진행 배경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092602-2DF8-4EE6-981D-CFA99557B434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286652-C4D7-43A1-9825-E8164F44857A}"/>
              </a:ext>
            </a:extLst>
          </p:cNvPr>
          <p:cNvSpPr txBox="1"/>
          <p:nvPr/>
        </p:nvSpPr>
        <p:spPr>
          <a:xfrm>
            <a:off x="6995711" y="2812965"/>
            <a:ext cx="5277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 내 가장 비싼 지역인 강남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서초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송파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속함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강남구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서울시 내 다른 지역보다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높은 가격대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유지함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 지역의 아파트 거래현황을 </a:t>
            </a:r>
            <a:r>
              <a:rPr lang="ko-KR" altLang="en-US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대표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할 수 있음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가격대를 높게 형성하게 하는 요인을 분석하여 강남구 뿐만 아니라 </a:t>
            </a:r>
            <a:r>
              <a:rPr lang="ko-KR" altLang="en-US" sz="1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지역의 아파트 거래 현황의 이해도를 높임</a:t>
            </a:r>
            <a:endParaRPr lang="en-US" altLang="ko-KR" sz="1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30505F-15CF-47DE-9816-DB6E51BAD909}"/>
              </a:ext>
            </a:extLst>
          </p:cNvPr>
          <p:cNvGrpSpPr/>
          <p:nvPr/>
        </p:nvGrpSpPr>
        <p:grpSpPr>
          <a:xfrm>
            <a:off x="0" y="1038925"/>
            <a:ext cx="6845215" cy="5741568"/>
            <a:chOff x="-254162" y="1075831"/>
            <a:chExt cx="6845215" cy="57415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47C4841-6ADA-4929-8555-4468237AA982}"/>
                </a:ext>
              </a:extLst>
            </p:cNvPr>
            <p:cNvGrpSpPr/>
            <p:nvPr/>
          </p:nvGrpSpPr>
          <p:grpSpPr>
            <a:xfrm>
              <a:off x="-254162" y="3956397"/>
              <a:ext cx="6845215" cy="2861002"/>
              <a:chOff x="-254162" y="3956397"/>
              <a:chExt cx="6845215" cy="28610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DF8718-863E-4CC7-BE32-AE671B6B0EB5}"/>
                  </a:ext>
                </a:extLst>
              </p:cNvPr>
              <p:cNvSpPr txBox="1"/>
              <p:nvPr/>
            </p:nvSpPr>
            <p:spPr>
              <a:xfrm>
                <a:off x="1815389" y="3956397"/>
                <a:ext cx="32080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[</a:t>
                </a:r>
                <a:r>
                  <a:rPr lang="ko-KR" altLang="en-US" sz="1200" b="1" dirty="0"/>
                  <a:t>강남구 아파트 평균 매매가</a:t>
                </a:r>
                <a:r>
                  <a:rPr lang="en-US" altLang="ko-KR" sz="1200" b="1" dirty="0"/>
                  <a:t>]</a:t>
                </a:r>
                <a:endParaRPr lang="ko-KR" altLang="en-US" sz="1200" b="1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C5B08A-F60F-4654-B36E-1A23C0F84483}"/>
                  </a:ext>
                </a:extLst>
              </p:cNvPr>
              <p:cNvGrpSpPr/>
              <p:nvPr/>
            </p:nvGrpSpPr>
            <p:grpSpPr>
              <a:xfrm>
                <a:off x="-254162" y="4283825"/>
                <a:ext cx="6845215" cy="2533574"/>
                <a:chOff x="-254162" y="4275564"/>
                <a:chExt cx="6845215" cy="2533574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12244671-DB08-430F-8BBE-21914B9AE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745" y="4275564"/>
                  <a:ext cx="6343308" cy="22759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76CCBB-D6D8-417E-826C-D3C7E0EAD183}"/>
                    </a:ext>
                  </a:extLst>
                </p:cNvPr>
                <p:cNvSpPr txBox="1"/>
                <p:nvPr/>
              </p:nvSpPr>
              <p:spPr>
                <a:xfrm>
                  <a:off x="-254162" y="6547528"/>
                  <a:ext cx="413910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헤럴드 경제 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- [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누르는 정부 튀는 강남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]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아파트 비싼 동네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7D6C334-1983-480A-AA57-E804961CF43C}"/>
                </a:ext>
              </a:extLst>
            </p:cNvPr>
            <p:cNvGrpSpPr/>
            <p:nvPr/>
          </p:nvGrpSpPr>
          <p:grpSpPr>
            <a:xfrm>
              <a:off x="96519" y="1075831"/>
              <a:ext cx="6494534" cy="2808939"/>
              <a:chOff x="203001" y="1018816"/>
              <a:chExt cx="7014276" cy="280893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98CB3E2-16AF-4B07-8184-6D44A9B59510}"/>
                  </a:ext>
                </a:extLst>
              </p:cNvPr>
              <p:cNvGrpSpPr/>
              <p:nvPr/>
            </p:nvGrpSpPr>
            <p:grpSpPr>
              <a:xfrm>
                <a:off x="356287" y="1018816"/>
                <a:ext cx="6860990" cy="2410184"/>
                <a:chOff x="356287" y="1120200"/>
                <a:chExt cx="6860990" cy="241018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EAB2D84-8693-4985-8062-4A20DD937756}"/>
                    </a:ext>
                  </a:extLst>
                </p:cNvPr>
                <p:cNvGrpSpPr/>
                <p:nvPr/>
              </p:nvGrpSpPr>
              <p:grpSpPr>
                <a:xfrm>
                  <a:off x="356287" y="1384341"/>
                  <a:ext cx="6860990" cy="2146043"/>
                  <a:chOff x="672399" y="1085483"/>
                  <a:chExt cx="7636314" cy="2378208"/>
                </a:xfrm>
              </p:grpSpPr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443D2FD2-248D-4BA1-9DBA-DA5630309E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2399" y="1085483"/>
                    <a:ext cx="3672634" cy="23688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6" name="Picture 8" descr="文정부 이후, 강남-강북 아파트 가격차 더 커졌다 - 헤럴드경제">
                    <a:extLst>
                      <a:ext uri="{FF2B5EF4-FFF2-40B4-BE49-F238E27FC236}">
                        <a16:creationId xmlns:a16="http://schemas.microsoft.com/office/drawing/2014/main" id="{4D350DDB-2961-4EC5-9F5E-D06CF25F99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45033" y="1085483"/>
                    <a:ext cx="3963680" cy="23782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97455A-2C1D-4C34-9BAD-880E84478DF6}"/>
                    </a:ext>
                  </a:extLst>
                </p:cNvPr>
                <p:cNvSpPr txBox="1"/>
                <p:nvPr/>
              </p:nvSpPr>
              <p:spPr>
                <a:xfrm>
                  <a:off x="2006160" y="1120200"/>
                  <a:ext cx="36735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/>
                    <a:t>[</a:t>
                  </a:r>
                  <a:r>
                    <a:rPr lang="ko-KR" altLang="en-US" sz="1200" b="1" dirty="0"/>
                    <a:t>강남구와 다른 지역 아파트 평균 매매가 비교</a:t>
                  </a:r>
                  <a:r>
                    <a:rPr lang="en-US" altLang="ko-KR" sz="1200" b="1" dirty="0"/>
                    <a:t>]</a:t>
                  </a:r>
                  <a:endParaRPr lang="ko-KR" altLang="en-US" sz="1200" b="1" dirty="0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0B78E83-E28F-4B5A-B59A-5BB09026F9E2}"/>
                  </a:ext>
                </a:extLst>
              </p:cNvPr>
              <p:cNvGrpSpPr/>
              <p:nvPr/>
            </p:nvGrpSpPr>
            <p:grpSpPr>
              <a:xfrm>
                <a:off x="203001" y="3412748"/>
                <a:ext cx="4390056" cy="415007"/>
                <a:chOff x="450746" y="3546745"/>
                <a:chExt cx="4390056" cy="415007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97E7A17-CA0A-4A7A-A9E4-4E7D75F47038}"/>
                    </a:ext>
                  </a:extLst>
                </p:cNvPr>
                <p:cNvSpPr txBox="1"/>
                <p:nvPr/>
              </p:nvSpPr>
              <p:spPr>
                <a:xfrm>
                  <a:off x="450746" y="3707836"/>
                  <a:ext cx="439005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(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오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)</a:t>
                  </a:r>
                  <a:r>
                    <a:rPr lang="ko-KR" altLang="en-US" sz="1050" i="1" dirty="0" err="1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헤럴드경제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 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- 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文정부 이후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, 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강남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-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강북 아파트 가격차 더 커졌다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4C44FB-BABF-4DA2-86A3-100E0C8890F8}"/>
                    </a:ext>
                  </a:extLst>
                </p:cNvPr>
                <p:cNvSpPr txBox="1"/>
                <p:nvPr/>
              </p:nvSpPr>
              <p:spPr>
                <a:xfrm>
                  <a:off x="477560" y="3546745"/>
                  <a:ext cx="3143155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(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왼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)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국민일보 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- 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강남 팽창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, 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성동</a:t>
                  </a:r>
                  <a:r>
                    <a:rPr lang="en-US" altLang="ko-KR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·</a:t>
                  </a:r>
                  <a:r>
                    <a:rPr lang="ko-KR" altLang="en-US" sz="1050" i="1" dirty="0">
                      <a:solidFill>
                        <a:schemeClr val="bg2">
                          <a:lumMod val="90000"/>
                        </a:schemeClr>
                      </a:solidFill>
                      <a:latin typeface="Noto Sans Medium"/>
                    </a:rPr>
                    <a:t>용산 집값 올랐다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373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Dataset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366B0F1-5FA2-49FE-B6E3-8CCC89C9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7688"/>
            <a:ext cx="10896600" cy="520315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국토교통부 실거래가 공개 시스템 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(http://rtdown.molit.go.kr/)</a:t>
            </a: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까지의 강남구 아파트에 대한 실거래현황 데이터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거래된 아파트의 주소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전용면적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층수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건축년도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계약날짜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실거래가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 열린 데이터광장 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https://data.seoul.go.kr/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서울시 연별 인구밀도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통계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서울시 월별 혼인건수 통계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2017~2020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서울시 월별 소비자 물가지수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서울교통공사 지하철역 주소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송파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서울시 문화시설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주요 공원 주소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송파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서울시 유치원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학원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학교 주소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서초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송파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lvl="1">
              <a:spcBef>
                <a:spcPts val="1000"/>
              </a:spcBef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주택금융통계시스템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(https://www.hf.go.kr/research/portal/main/indexPage.do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lvl="1"/>
            <a:r>
              <a:rPr lang="en-US" altLang="ko-KR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2017~2020</a:t>
            </a:r>
            <a:r>
              <a:rPr lang="ko-KR" altLang="en-US" sz="2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서울시 월별 가계대출</a:t>
            </a:r>
            <a:endParaRPr lang="en-US" altLang="ko-KR" sz="2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2017~2020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한국은행 기준금리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8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Dataset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366B0F1-5FA2-49FE-B6E3-8CCC89C9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3" y="1278924"/>
            <a:ext cx="10896600" cy="5121875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target</a:t>
            </a:r>
          </a:p>
          <a:p>
            <a:pPr lvl="1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 2020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년의 강남구 아파트 실거래가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lvl="1"/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lvl="1">
              <a:spcBef>
                <a:spcPts val="1000"/>
              </a:spcBef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Feature</a:t>
            </a:r>
          </a:p>
          <a:p>
            <a:pPr marL="685800" lvl="2">
              <a:spcBef>
                <a:spcPts val="1000"/>
              </a:spcBef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정보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전용면적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층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건축년도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강남구 인구학적 정보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인구밀도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혼인건수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경제지표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소비자물가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가계대출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기준금리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지리적 정보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주변의 유치원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학원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지하철역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문화시설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공원의 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거리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아파트 정보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인구학적 정보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지리적 정보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경제지표가 강남구 아파트 </a:t>
            </a:r>
            <a:r>
              <a:rPr lang="ko-KR" alt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실거래가에</a:t>
            </a:r>
            <a:r>
              <a:rPr lang="ko-KR" alt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영향을 줄 것이다</a:t>
            </a:r>
            <a:r>
              <a:rPr lang="en-US" altLang="ko-KR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87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747BB34F-B995-48F8-BB95-49EB80B2F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42" y="1330881"/>
            <a:ext cx="6354889" cy="37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2C5EE-816D-4C7F-954F-BD817B170E38}"/>
              </a:ext>
            </a:extLst>
          </p:cNvPr>
          <p:cNvSpPr txBox="1"/>
          <p:nvPr/>
        </p:nvSpPr>
        <p:spPr>
          <a:xfrm>
            <a:off x="4107557" y="5388619"/>
            <a:ext cx="4463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강남구 아파트의 가격은 계속 상승하고 있다</a:t>
            </a:r>
          </a:p>
        </p:txBody>
      </p:sp>
    </p:spTree>
    <p:extLst>
      <p:ext uri="{BB962C8B-B14F-4D97-AF65-F5344CB8AC3E}">
        <p14:creationId xmlns:p14="http://schemas.microsoft.com/office/powerpoint/2010/main" val="41149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 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EEFE468-6B16-4BFB-8400-5374D636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9" y="1438630"/>
            <a:ext cx="5258457" cy="323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C046FD1-73EA-4AAC-9ACD-AD18173F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06" y="1465719"/>
            <a:ext cx="5348272" cy="32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ACBEC-9739-42E3-8E17-AAF6037DAE5A}"/>
              </a:ext>
            </a:extLst>
          </p:cNvPr>
          <p:cNvSpPr txBox="1"/>
          <p:nvPr/>
        </p:nvSpPr>
        <p:spPr>
          <a:xfrm>
            <a:off x="3730178" y="4947881"/>
            <a:ext cx="570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압도적으로 비싸다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압구정동이 가장 비싸지만 거래가 활발한 곳은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도곡동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대치동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가격이 비싸면서 거래가 활발하다</a:t>
            </a:r>
          </a:p>
        </p:txBody>
      </p:sp>
    </p:spTree>
    <p:extLst>
      <p:ext uri="{BB962C8B-B14F-4D97-AF65-F5344CB8AC3E}">
        <p14:creationId xmlns:p14="http://schemas.microsoft.com/office/powerpoint/2010/main" val="308844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38D440-BE27-42A6-BD30-B076B6ACFAAC}"/>
              </a:ext>
            </a:extLst>
          </p:cNvPr>
          <p:cNvSpPr txBox="1">
            <a:spLocks/>
          </p:cNvSpPr>
          <p:nvPr/>
        </p:nvSpPr>
        <p:spPr>
          <a:xfrm>
            <a:off x="356287" y="148882"/>
            <a:ext cx="10515600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124BE8-3D64-4255-9DBD-50ADF651FC36}"/>
              </a:ext>
            </a:extLst>
          </p:cNvPr>
          <p:cNvCxnSpPr/>
          <p:nvPr/>
        </p:nvCxnSpPr>
        <p:spPr>
          <a:xfrm>
            <a:off x="463378" y="895865"/>
            <a:ext cx="10896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167BFCBD-BD52-41A8-BA62-9C7991E3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1" y="1535097"/>
            <a:ext cx="5042774" cy="43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A6913A-0146-4CDE-827A-575184F33B9D}"/>
              </a:ext>
            </a:extLst>
          </p:cNvPr>
          <p:cNvSpPr txBox="1"/>
          <p:nvPr/>
        </p:nvSpPr>
        <p:spPr>
          <a:xfrm>
            <a:off x="6361857" y="4180383"/>
            <a:ext cx="5179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청담동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가격이 낮다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정부정책 영향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월까지 청담동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대치동의 가격은 서서히 증가한다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월에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청담동</a:t>
            </a:r>
            <a:r>
              <a:rPr lang="en-US" altLang="ko-KR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대치동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가격이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급하락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부동산 관련 세금 정책 변화 영향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압구정동의 아파트 가격은 비교적 큰 하락세 없이 꾸준히 높은 가격을 유지한다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지역에 비하여 </a:t>
            </a:r>
            <a:r>
              <a:rPr lang="ko-KR" altLang="en-US" sz="12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압구정동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아파트 가격은 정부 정책에 영향 받지 않는다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AA2F0-0631-44A7-8FE2-971EDBB155B8}"/>
              </a:ext>
            </a:extLst>
          </p:cNvPr>
          <p:cNvSpPr txBox="1"/>
          <p:nvPr/>
        </p:nvSpPr>
        <p:spPr>
          <a:xfrm>
            <a:off x="987552" y="1204998"/>
            <a:ext cx="407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최근까지의 압구정</a:t>
            </a:r>
            <a:r>
              <a:rPr lang="en-US" altLang="ko-KR" sz="1200" dirty="0"/>
              <a:t>, </a:t>
            </a:r>
            <a:r>
              <a:rPr lang="ko-KR" altLang="en-US" sz="1200" dirty="0"/>
              <a:t>대치동</a:t>
            </a:r>
            <a:r>
              <a:rPr lang="en-US" altLang="ko-KR" sz="1200" dirty="0"/>
              <a:t>, </a:t>
            </a:r>
            <a:r>
              <a:rPr lang="ko-KR" altLang="en-US" sz="1200" dirty="0"/>
              <a:t>청담동의 아파트 평균 가격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2FB72E6-3390-45B8-9737-70F1F966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97" y="1583866"/>
            <a:ext cx="1898223" cy="20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7F998-CD4E-4FCB-8E78-4AEF2DCEFCE2}"/>
              </a:ext>
            </a:extLst>
          </p:cNvPr>
          <p:cNvSpPr txBox="1"/>
          <p:nvPr/>
        </p:nvSpPr>
        <p:spPr>
          <a:xfrm>
            <a:off x="8132064" y="1777117"/>
            <a:ext cx="3858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정부의 부동산 정책 변화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2019 12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주택담보대출 규제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2020 7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종부세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양도세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취득세 중과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2020 11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공공임대 공급 정책</a:t>
            </a:r>
          </a:p>
        </p:txBody>
      </p:sp>
    </p:spTree>
    <p:extLst>
      <p:ext uri="{BB962C8B-B14F-4D97-AF65-F5344CB8AC3E}">
        <p14:creationId xmlns:p14="http://schemas.microsoft.com/office/powerpoint/2010/main" val="296764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1311</Words>
  <Application>Microsoft Office PowerPoint</Application>
  <PresentationFormat>와이드스크린</PresentationFormat>
  <Paragraphs>170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Noto Sans Medium</vt:lpstr>
      <vt:lpstr>나눔스퀘어라운드 Bold</vt:lpstr>
      <vt:lpstr>나눔스퀘어라운드 ExtraBold</vt:lpstr>
      <vt:lpstr>나눔스퀘어라운드 Regular</vt:lpstr>
      <vt:lpstr>맑은 고딕</vt:lpstr>
      <vt:lpstr>Arial</vt:lpstr>
      <vt:lpstr>Wingdings</vt:lpstr>
      <vt:lpstr>Office 테마</vt:lpstr>
      <vt:lpstr>서울시 강남구 아파트 실거래가 예측하기</vt:lpstr>
      <vt:lpstr>프로젝트 진행 배경</vt:lpstr>
      <vt:lpstr>프로젝트 진행 배경</vt:lpstr>
      <vt:lpstr>프로젝트 진행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강남구 아파트 실거래가 예측하기</dc:title>
  <dc:creator>skyto</dc:creator>
  <cp:lastModifiedBy>skyto</cp:lastModifiedBy>
  <cp:revision>18</cp:revision>
  <dcterms:created xsi:type="dcterms:W3CDTF">2022-02-24T10:21:42Z</dcterms:created>
  <dcterms:modified xsi:type="dcterms:W3CDTF">2022-02-25T07:58:56Z</dcterms:modified>
</cp:coreProperties>
</file>